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7" r:id="rId2"/>
  </p:sldMasterIdLst>
  <p:notesMasterIdLst>
    <p:notesMasterId r:id="rId43"/>
  </p:notesMasterIdLst>
  <p:sldIdLst>
    <p:sldId id="256" r:id="rId3"/>
    <p:sldId id="299" r:id="rId4"/>
    <p:sldId id="302" r:id="rId5"/>
    <p:sldId id="295" r:id="rId6"/>
    <p:sldId id="290" r:id="rId7"/>
    <p:sldId id="282" r:id="rId8"/>
    <p:sldId id="281" r:id="rId9"/>
    <p:sldId id="301" r:id="rId10"/>
    <p:sldId id="314" r:id="rId11"/>
    <p:sldId id="315" r:id="rId12"/>
    <p:sldId id="316" r:id="rId13"/>
    <p:sldId id="306" r:id="rId14"/>
    <p:sldId id="325" r:id="rId15"/>
    <p:sldId id="326" r:id="rId16"/>
    <p:sldId id="327" r:id="rId17"/>
    <p:sldId id="330" r:id="rId18"/>
    <p:sldId id="331" r:id="rId19"/>
    <p:sldId id="308" r:id="rId20"/>
    <p:sldId id="332" r:id="rId21"/>
    <p:sldId id="333" r:id="rId22"/>
    <p:sldId id="283" r:id="rId23"/>
    <p:sldId id="309" r:id="rId24"/>
    <p:sldId id="307" r:id="rId25"/>
    <p:sldId id="335" r:id="rId26"/>
    <p:sldId id="341" r:id="rId27"/>
    <p:sldId id="336" r:id="rId28"/>
    <p:sldId id="337" r:id="rId29"/>
    <p:sldId id="338" r:id="rId30"/>
    <p:sldId id="310" r:id="rId31"/>
    <p:sldId id="319" r:id="rId32"/>
    <p:sldId id="317" r:id="rId33"/>
    <p:sldId id="318" r:id="rId34"/>
    <p:sldId id="339" r:id="rId35"/>
    <p:sldId id="340" r:id="rId36"/>
    <p:sldId id="312" r:id="rId37"/>
    <p:sldId id="343" r:id="rId38"/>
    <p:sldId id="342" r:id="rId39"/>
    <p:sldId id="313" r:id="rId40"/>
    <p:sldId id="311" r:id="rId41"/>
    <p:sldId id="28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91429"/>
  </p:normalViewPr>
  <p:slideViewPr>
    <p:cSldViewPr snapToGrid="0" snapToObjects="1">
      <p:cViewPr varScale="1">
        <p:scale>
          <a:sx n="95" d="100"/>
          <a:sy n="95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AB0B-8302-4A44-9D6E-C363777E6309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3E7E1-9252-5642-828B-6C38F58D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3755-8AC4-2A4C-B10C-3B274AABA4E5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D90A-4925-B342-8809-C667C4F76AC5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E93A-D299-8B42-82C4-87B0ADE5A705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281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0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E5856984-5165-7E47-BD3B-6B6E4F9547DB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FF4A36C7-9534-6842-AA71-C4FC90A5B3A2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E007FDA0-22DF-DF4C-AA0F-85C8C8BFDBCB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7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39B1F29E-2E11-9F45-B372-84C6815229A1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B072E7CF-01CB-1042-B93D-58675BCE6F35}" type="datetime1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0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2964BEC2-15A0-8D45-89AE-B13CCB8A8105}" type="datetime1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1C86-957B-F54B-AA03-11B7D57AF7B8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41FDA9A-E0C8-474D-B362-BB8562DD4DC1}" type="datetime1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8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848AE4C5-23DE-D64F-AC9D-399352175311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71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AAE2DD57-4BFD-364A-A105-168D8713CB5E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15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8C734B9-D3C8-6B4C-8C97-74DEDEB9B2D1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09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AD9021D-EE6A-D949-921D-FF1E1498816E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2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50CB-C604-274A-8AA9-9175003C8C3B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CB5B2-ADA7-7141-8F69-92430881A91D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0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D40D7-39A2-BC41-8CD3-F0777EAFCB0F}" type="datetime1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FFDE-A095-FB45-BB93-B2F4486A8AE2}" type="datetime1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00BC-BBAD-8744-B63D-B1849B2F1893}" type="datetime1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9FB8-7000-144A-9947-BF6FA7F766AA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E916A-0C43-EC4A-9EF8-4BD972EA074F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A237-153E-5440-9654-28271291D403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3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96F32-769E-8746-A4FD-A3DF94DC4363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0.png"/><Relationship Id="rId7" Type="http://schemas.openxmlformats.org/officeDocument/2006/relationships/image" Target="../media/image6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400368271-67.170.200.6.png" descr="1400368271-67.170.200.6.png">
            <a:extLst>
              <a:ext uri="{FF2B5EF4-FFF2-40B4-BE49-F238E27FC236}">
                <a16:creationId xmlns:a16="http://schemas.microsoft.com/office/drawing/2014/main" id="{01729BE1-1596-884C-A0AB-4AC0B9516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b="9091"/>
          <a:stretch/>
        </p:blipFill>
        <p:spPr>
          <a:xfrm>
            <a:off x="3502465" y="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C9E93-B0C3-9542-AF19-643FF99D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Security &amp; Cryptography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C6274-DC52-B14F-B82C-112AC5BE7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D583-352C-5C49-8FC5-27EA757F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07DA35-F153-AE45-AE63-1BFDEC370E45}" type="datetime1">
              <a:rPr lang="en-US" smtClean="0">
                <a:solidFill>
                  <a:schemeClr val="tx1"/>
                </a:solidFill>
              </a:rPr>
              <a:t>2/7/23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8733-AA93-7C45-9730-7C0D843C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A676-6022-5D4A-9389-3C123001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black and white image of a person holding a gun&#10;&#10;Description automatically generated with low confidence">
            <a:extLst>
              <a:ext uri="{FF2B5EF4-FFF2-40B4-BE49-F238E27FC236}">
                <a16:creationId xmlns:a16="http://schemas.microsoft.com/office/drawing/2014/main" id="{F3E8B495-35BF-B848-ABC2-601F7E79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" y="0"/>
            <a:ext cx="2872032" cy="28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2804A-7CBC-9344-99DB-19A34563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(key schedule)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22BB408-DE2E-3543-BE75-BD0FB4EA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280803"/>
            <a:ext cx="6436548" cy="42963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172F-57F7-A349-BD3B-0C595469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2AE4AF0E-F826-8345-A0FB-E3A0A4ED3FC8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2/7/23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91D8-6F4C-0349-85F2-FB0C36F9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A548-3C7D-E945-80E4-2E6C892C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81FDF-B148-784E-97C2-7A136856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(encrypt &amp; decrypt)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7EF52C5-BB34-CB48-BD96-EFEBF20B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481945"/>
            <a:ext cx="6436548" cy="38941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C947-A7AC-3A49-8797-8CA7F69E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65BFBFDB-E733-5F4E-A818-A76033AA5B89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2/7/23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76754-9DB7-0E40-B07C-134AEB1A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FE04E-D89F-824E-A1E3-87A05423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9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160387DE-0DDF-488D-8C7B-098BA43E2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775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8365D-2F99-FC4C-B9C7-1CC708AA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Public-key Cryptography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Instead of using a single shared secret, keys come in pairs: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These keys are typically—but not always—inverses of one another.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Encryption &amp; decryption are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same algorithm</a:t>
                </a:r>
                <a:r>
                  <a:rPr lang="en-US" sz="1400" dirty="0">
                    <a:solidFill>
                      <a:srgbClr val="FFFFFF"/>
                    </a:solidFill>
                  </a:rPr>
                  <a:t>, so, typically:</a:t>
                </a:r>
              </a:p>
              <a:p>
                <a:pPr marL="822590" lvl="2">
                  <a:spcBef>
                    <a:spcPts val="211"/>
                  </a:spcBef>
                  <a:defRPr sz="2604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i="1" dirty="0">
                  <a:solidFill>
                    <a:srgbClr val="FFFFFF"/>
                  </a:solidFill>
                </a:endParaRP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Public key cryptography is usually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slow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Typically used for: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Encrypting small amounts of data, or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Establishing a shared key for symmetric encryption algorithms.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Currently, the most popular method, RSA, involves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prime rings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exponentiation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Security relies on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difficulty of factoring large composites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Other methods involve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discrete logarithms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elliptic curves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  <a:blipFill>
                <a:blip r:embed="rId3"/>
                <a:stretch>
                  <a:fillRect l="-275" t="-319" r="-549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alph Merkle on Space Cryonics &amp; Nanotechnology | by Tim Ventura | Dialogue  &amp; Discourse | Medium">
            <a:extLst>
              <a:ext uri="{FF2B5EF4-FFF2-40B4-BE49-F238E27FC236}">
                <a16:creationId xmlns:a16="http://schemas.microsoft.com/office/drawing/2014/main" id="{86B56776-6A5F-274F-8809-5B7BE400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r="18573" b="-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1DF37-9DC4-B340-B46A-A083950D7B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  <a:defRPr/>
              </a:p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1846C-93F9-194F-9152-5400617E1199}"/>
              </a:ext>
            </a:extLst>
          </p:cNvPr>
          <p:cNvSpPr txBox="1"/>
          <p:nvPr/>
        </p:nvSpPr>
        <p:spPr>
          <a:xfrm>
            <a:off x="5218419" y="6034655"/>
            <a:ext cx="18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Ralph Merkle</a:t>
            </a:r>
          </a:p>
        </p:txBody>
      </p:sp>
    </p:spTree>
    <p:extLst>
      <p:ext uri="{BB962C8B-B14F-4D97-AF65-F5344CB8AC3E}">
        <p14:creationId xmlns:p14="http://schemas.microsoft.com/office/powerpoint/2010/main" val="13288160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B0D3-216C-694F-B60A-2A86E762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47" y="1084521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58545-0287-0D41-9825-811F55E6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chemeClr val="bg1">
                    <a:alpha val="60000"/>
                  </a:schemeClr>
                </a:solidFill>
              </a:rPr>
              <a:t>© 2023 Darrell Long</a:t>
            </a:r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7B657AE-25AA-5F46-8CBB-83392F873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2" r="17374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84CE-4D47-D545-8947-2FAFFAD0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2732739"/>
            <a:ext cx="3976577" cy="3083270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Named after Whitfield Diffie and Martin Hellman.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</a:rPr>
              <a:t>Credit to Ralph Merkle as well.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For securely exchanging keys over insecure channels.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743B2F4E-5E91-6B49-B7B8-5F18DA057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6" r="920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1257-D351-F841-BEA5-C4DF6AFD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114861" y="3246438"/>
            <a:ext cx="5486398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8B47800-379C-B047-B03A-5F579E08EC0C}" type="datetime1">
              <a:rPr lang="en-US" sz="700" smtClean="0">
                <a:solidFill>
                  <a:schemeClr val="bg1">
                    <a:alpha val="60000"/>
                  </a:schemeClr>
                </a:solidFill>
              </a:rPr>
              <a:t>2/7/23</a:t>
            </a:fld>
            <a:endParaRPr lang="en-US" sz="7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5714-1298-7741-9FE8-696FFF1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z="9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1FB3-A638-DD47-872A-E1F61852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Diffie-Hellman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both agree on a public prime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some integer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is a primitive root modulo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chooses a private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chooses a private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compute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share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over the insecure channel.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have now created the shared key </a:t>
                </a:r>
                <a:r>
                  <a:rPr lang="en-US" sz="20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725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79D94-49A0-0846-B79B-75796C1C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FFE6AD-3F8D-374E-BE01-0E5DDD7E8DB4}" type="datetime1">
              <a:rPr lang="en-US" smtClean="0">
                <a:solidFill>
                  <a:srgbClr val="FFFFFF">
                    <a:alpha val="80000"/>
                  </a:srgbClr>
                </a:solidFill>
              </a:rPr>
              <a:t>2/7/23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6096-1F7C-9F42-B853-2D6E01C1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4D45-1B4E-A946-A8CB-10D40002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447A55C-D137-174D-A1D2-1FB8578497C7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0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238014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and Bob have both their secrets,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Prime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generator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are publicly agreed upon.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71E934E-07D1-5D45-A568-FBC5532ABEBB}" type="datetime1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t>2/7/23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D0CE59-74B2-FF43-9443-9A4E7818FA9C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8D52EE-B6FC-344F-9BA0-512497D8ED9E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1BC8C2-EE9E-5D4F-A48F-C64573C002F6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A8792F-5AB8-9842-9934-4AE721A388F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8D2572-FE60-EA4E-84A9-4CAC35D5FEF9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DFAF972-08BB-1740-B04B-13C64922B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17C9258-C167-0C4C-AA9D-FCD641324964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1AD98BF-4A13-3C4E-A33B-75D36251E7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7935F9-68AB-E144-AC48-C37B15CE67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5ADE74E-91C5-8C4D-8D75-167FE578E8F6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4E79028-D37E-B846-8AE4-A95F7F093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B692ED-EB9D-F046-9A92-C339820E5B5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CC51092-E817-D245-BF6E-2FC1453E78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10A5C6-D905-1B4C-A9B3-88292928DD8B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71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081060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Alice computes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Bob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sent in the clear.</a:t>
                </a:r>
              </a:p>
              <a:p>
                <a:r>
                  <a:rPr lang="en-US" dirty="0"/>
                  <a:t>An eavesdropper Eve, cannot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despite knowing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Discrete logarithm problem.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3226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36F9DA4-8FFE-504A-8119-195283D567E6}" type="datetime1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t>2/7/23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E99A0-E3A1-0F4C-ABA1-2092601F8601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D762C6-2F86-E941-B593-71FD98D03AD6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14830D-3B21-E049-9C7E-E27E7F1D72D0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AC2CC-32C3-D649-B595-B0E8606530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F00A07-7B43-8B45-BED2-77A09FE78124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412CC6A-2F2D-8B48-9A49-05FA8A0708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615699-5312-0646-83F5-8C7A0385B0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6539ACB-FDB4-FB4C-8255-A65FB816D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7122195-4F71-1548-B1E0-075119929E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01A843-AC64-0B45-8F70-66A75AFF0142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580305E-D86D-1343-B0F1-73E28740C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394BBA-83B5-D24C-B0E4-A557AF219790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E0D63DB-6030-CF4A-B6AE-F494AB88E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069BE22-9942-C447-B548-B524BD65800A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08DC30-C38A-F147-874D-020715092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7AD06BA-CF5A-6743-BC40-BEE0D73BB175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B2F7E8-50B9-CA46-8C89-C8D09BF7A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1D053B-0679-E347-BF89-5D1FA4698D2C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D31ABC1-6B7F-0E49-8E64-47031DA20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4C80E7-8093-AF4E-B330-8D8A24943CA2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48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993219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Bob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This completes the secure key exchange.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CCFD41A-98C2-B945-BE23-865058461E07}" type="datetime1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t>2/7/23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EDD97B-450E-7947-9F16-711C27BCC88A}"/>
              </a:ext>
            </a:extLst>
          </p:cNvPr>
          <p:cNvGrpSpPr/>
          <p:nvPr/>
        </p:nvGrpSpPr>
        <p:grpSpPr>
          <a:xfrm>
            <a:off x="5013544" y="2618095"/>
            <a:ext cx="6711843" cy="2491048"/>
            <a:chOff x="6157012" y="1690688"/>
            <a:chExt cx="4917988" cy="24910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85C724-ADA7-FB4C-9F97-0EA2487A2A4B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5A4601-4519-7747-9FDF-0487B0BBCEA9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5C050F-54DB-D842-BFD6-4CDDCD73B1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56EDD2-6E41-B046-884A-3180BA610C33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F38ED0-BE2C-BD43-B57E-6A6D0069C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DEC4AD-FF2D-FF45-9A61-2A2697AF4BF9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A17D995-D4B7-EA47-BBCE-85766E3C9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A698798-5423-1249-BA95-87A4FCD38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851A6EA-4E45-4045-9A31-2D446FE5E7AA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2ED3B6-1260-F047-8815-EFB100F4C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1BE3F5B-19B9-0843-AFDF-15F9AF30CF7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D56801F-9BC4-1D49-AD5E-77630D9B53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1F5F4E9-E643-2649-99DD-F4A49E904B52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DC01AD-D7EC-994D-9886-B39B69AC0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53C6ACD-FF0B-4C47-8AE1-4F3B4E7B800B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D75C5EE-7E10-D943-95C9-C895BB3E2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FB12B2-18BA-CF45-80E4-7161CCBF6FAB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692EAEC-A781-7D4E-AAEC-960290C14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/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/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22C155-1690-9949-BB0B-9894020D2BB5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BD519-A8A1-5F4A-B66C-976DF2E58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79815DB-AF4D-0347-892C-E13E01F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457200" lvl="1"/>
                <a:r>
                  <a:rPr lang="en-US" sz="2000" dirty="0">
                    <a:solidFill>
                      <a:srgbClr val="FFFFFF"/>
                    </a:solidFill>
                  </a:rPr>
                  <a:t>These are secret, and temporary — you can throw them away.</a:t>
                </a: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a random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𝐺𝐶𝐷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  <a:blipFill>
                <a:blip r:embed="rId3"/>
                <a:stretch>
                  <a:fillRect l="-983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98DB1-4A8B-644A-B847-5A29BAA320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3021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2AA052-49E9-5444-A481-E03378B85B2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2/7/23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FDC46-02D9-EE42-AA4D-45B2AD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F337-BEFE-A746-BD71-5FC06A45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 i="1" dirty="0"/>
              <a:t>Goal</a:t>
            </a:r>
            <a:r>
              <a:rPr lang="en-US" sz="2000" dirty="0"/>
              <a:t>: Render a message incomprehensible to all except the intended recipient.</a:t>
            </a:r>
          </a:p>
          <a:p>
            <a:r>
              <a:rPr lang="en-US" sz="2000" i="1" dirty="0"/>
              <a:t>Requirement</a:t>
            </a:r>
            <a:r>
              <a:rPr lang="en-US" sz="2000" dirty="0"/>
              <a:t>: Use a well-known algorithm to encrypt.</a:t>
            </a:r>
          </a:p>
          <a:p>
            <a:pPr lvl="1"/>
            <a:r>
              <a:rPr lang="en-US" sz="2000" dirty="0"/>
              <a:t>But why?</a:t>
            </a:r>
          </a:p>
          <a:p>
            <a:pPr lvl="1"/>
            <a:r>
              <a:rPr lang="en-US" sz="2000" dirty="0"/>
              <a:t>Relying upon the secrecy of the algorithm is a very bad idea:</a:t>
            </a:r>
          </a:p>
          <a:p>
            <a:pPr lvl="2"/>
            <a:r>
              <a:rPr lang="en-US" dirty="0"/>
              <a:t>German </a:t>
            </a:r>
            <a:r>
              <a:rPr lang="en-US" i="1" dirty="0"/>
              <a:t>Enigma</a:t>
            </a:r>
          </a:p>
          <a:p>
            <a:pPr lvl="2"/>
            <a:r>
              <a:rPr lang="en-US" dirty="0"/>
              <a:t>Japanese </a:t>
            </a:r>
            <a:r>
              <a:rPr lang="en-US" i="1" dirty="0"/>
              <a:t>Purple</a:t>
            </a:r>
          </a:p>
          <a:p>
            <a:r>
              <a:rPr lang="en-US" sz="2000" dirty="0"/>
              <a:t>Algorithm has two inputs: data &amp; key</a:t>
            </a:r>
          </a:p>
          <a:p>
            <a:pPr lvl="1"/>
            <a:r>
              <a:rPr lang="en-US" sz="2000" dirty="0"/>
              <a:t>Key is known only to </a:t>
            </a:r>
            <a:r>
              <a:rPr lang="en-US" sz="2000" i="1" dirty="0"/>
              <a:t>authorized</a:t>
            </a:r>
            <a:r>
              <a:rPr lang="en-US" sz="2000" dirty="0"/>
              <a:t> users.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Diagram, qr code&#10;&#10;Description automatically generated">
            <a:extLst>
              <a:ext uri="{FF2B5EF4-FFF2-40B4-BE49-F238E27FC236}">
                <a16:creationId xmlns:a16="http://schemas.microsoft.com/office/drawing/2014/main" id="{4BDBC9C0-CD8D-8B49-8FF2-AEF1D217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42" y="2350592"/>
            <a:ext cx="4736963" cy="20013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37C8-8EEE-4941-9466-B3E9C5F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48041-C14A-FC42-A64D-91DA1DBA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38851D-D6C7-7945-98AC-873B111FA01C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2/7/23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303FD-71C9-8D41-BFB1-2C847C68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850BB-259D-6142-A118-C2057C5E82C6}"/>
              </a:ext>
            </a:extLst>
          </p:cNvPr>
          <p:cNvSpPr txBox="1"/>
          <p:nvPr/>
        </p:nvSpPr>
        <p:spPr>
          <a:xfrm>
            <a:off x="6854850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FB604-2916-8342-802D-37A0AFBB2676}"/>
              </a:ext>
            </a:extLst>
          </p:cNvPr>
          <p:cNvSpPr txBox="1"/>
          <p:nvPr/>
        </p:nvSpPr>
        <p:spPr>
          <a:xfrm>
            <a:off x="8609743" y="110048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57A31-B6B1-AA4C-8F33-18507E1461BA}"/>
              </a:ext>
            </a:extLst>
          </p:cNvPr>
          <p:cNvSpPr txBox="1"/>
          <p:nvPr/>
        </p:nvSpPr>
        <p:spPr>
          <a:xfrm>
            <a:off x="10125832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88AFD82-CAA0-475C-9413-ED5597F8DA2C}"/>
              </a:ext>
            </a:extLst>
          </p:cNvPr>
          <p:cNvSpPr/>
          <p:nvPr/>
        </p:nvSpPr>
        <p:spPr>
          <a:xfrm>
            <a:off x="7427848" y="204850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Arrow: Down 31">
            <a:extLst>
              <a:ext uri="{FF2B5EF4-FFF2-40B4-BE49-F238E27FC236}">
                <a16:creationId xmlns:a16="http://schemas.microsoft.com/office/drawing/2014/main" id="{DD9C3917-C572-414D-8ED7-FEAF6478A269}"/>
              </a:ext>
            </a:extLst>
          </p:cNvPr>
          <p:cNvSpPr/>
          <p:nvPr/>
        </p:nvSpPr>
        <p:spPr>
          <a:xfrm>
            <a:off x="10717191" y="203154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Arrow: Down 31">
            <a:extLst>
              <a:ext uri="{FF2B5EF4-FFF2-40B4-BE49-F238E27FC236}">
                <a16:creationId xmlns:a16="http://schemas.microsoft.com/office/drawing/2014/main" id="{A6EF2C6D-52C0-304E-91BE-44C5995C079D}"/>
              </a:ext>
            </a:extLst>
          </p:cNvPr>
          <p:cNvSpPr/>
          <p:nvPr/>
        </p:nvSpPr>
        <p:spPr>
          <a:xfrm>
            <a:off x="9184541" y="165410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B76022-985B-9941-A976-5415DC39E4FE}"/>
              </a:ext>
            </a:extLst>
          </p:cNvPr>
          <p:cNvSpPr txBox="1"/>
          <p:nvPr/>
        </p:nvSpPr>
        <p:spPr>
          <a:xfrm>
            <a:off x="7698068" y="4978753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49" name="Arrow: Down 31">
            <a:extLst>
              <a:ext uri="{FF2B5EF4-FFF2-40B4-BE49-F238E27FC236}">
                <a16:creationId xmlns:a16="http://schemas.microsoft.com/office/drawing/2014/main" id="{8E5D994F-120E-AF43-8F44-CF0A4B1ED7A3}"/>
              </a:ext>
            </a:extLst>
          </p:cNvPr>
          <p:cNvSpPr/>
          <p:nvPr/>
        </p:nvSpPr>
        <p:spPr>
          <a:xfrm rot="10800000">
            <a:off x="8271066" y="416098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ED8037-F90C-A049-B59E-03D46B19594B}"/>
              </a:ext>
            </a:extLst>
          </p:cNvPr>
          <p:cNvSpPr txBox="1"/>
          <p:nvPr/>
        </p:nvSpPr>
        <p:spPr>
          <a:xfrm>
            <a:off x="9705493" y="5121376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51" name="Arrow: Down 31">
            <a:extLst>
              <a:ext uri="{FF2B5EF4-FFF2-40B4-BE49-F238E27FC236}">
                <a16:creationId xmlns:a16="http://schemas.microsoft.com/office/drawing/2014/main" id="{668C8C67-D827-BA4C-871B-52A9D696EA2B}"/>
              </a:ext>
            </a:extLst>
          </p:cNvPr>
          <p:cNvSpPr/>
          <p:nvPr/>
        </p:nvSpPr>
        <p:spPr>
          <a:xfrm rot="10800000">
            <a:off x="10278491" y="428697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74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D4156-2BD9-1142-8F36-AD814AF4941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2/7/23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9008F6-CC9A-C346-A82A-A1CDE382E2D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2/7/23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24241-AE96-E347-8CB2-791FB4E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noFill/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Requires factoring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in order to find: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Factoring of large composites is believed to be hard.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The best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known</a:t>
                </a:r>
                <a:r>
                  <a:rPr lang="en-US" sz="1800" dirty="0">
                    <a:solidFill>
                      <a:schemeClr val="bg1"/>
                    </a:solidFill>
                  </a:rPr>
                  <a:t> algorithm is the Generalized Number Field Sieve: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e>
                                </m:func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</m:sup>
                    </m:sSup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blipFill>
                <a:blip r:embed="rId2"/>
                <a:stretch>
                  <a:fillRect l="-752" t="-205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2420D2-02ED-F747-BD50-BE73F67F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9" y="3895058"/>
            <a:ext cx="10843065" cy="124695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0387-94FE-E24B-996B-C2E71365F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bg1"/>
                </a:solidFill>
              </a:rPr>
              <a:pPr algn="ctr"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A411C-9E78-EF4D-B060-52DBC061EFB9}"/>
              </a:ext>
            </a:extLst>
          </p:cNvPr>
          <p:cNvSpPr txBox="1"/>
          <p:nvPr/>
        </p:nvSpPr>
        <p:spPr>
          <a:xfrm>
            <a:off x="3478180" y="5430538"/>
            <a:ext cx="482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is my actual public key. You are welcome to try to factor it.</a:t>
            </a:r>
          </a:p>
        </p:txBody>
      </p:sp>
    </p:spTree>
    <p:extLst>
      <p:ext uri="{BB962C8B-B14F-4D97-AF65-F5344CB8AC3E}">
        <p14:creationId xmlns:p14="http://schemas.microsoft.com/office/powerpoint/2010/main" val="7923565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D4C3-BB07-264A-893F-79869E19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9815-D866-814D-8BF7-92F040FA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A public-key cryptosystem published by Ron </a:t>
            </a:r>
            <a:r>
              <a:rPr lang="en-US" sz="1900" b="1"/>
              <a:t>R</a:t>
            </a:r>
            <a:r>
              <a:rPr lang="en-US" sz="1900"/>
              <a:t>ivest, Adi </a:t>
            </a:r>
            <a:r>
              <a:rPr lang="en-US" sz="1900" b="1"/>
              <a:t>S</a:t>
            </a:r>
            <a:r>
              <a:rPr lang="en-US" sz="1900"/>
              <a:t>hamir, and Leonard </a:t>
            </a:r>
            <a:r>
              <a:rPr lang="en-US" sz="1900" b="1"/>
              <a:t>A</a:t>
            </a:r>
            <a:r>
              <a:rPr lang="en-US" sz="1900"/>
              <a:t>dleman in 1977</a:t>
            </a:r>
          </a:p>
          <a:p>
            <a:pPr lvl="1"/>
            <a:r>
              <a:rPr lang="en-US" sz="1900"/>
              <a:t>Though an equivalent system was developed in 1973 by Clifford Cocks.</a:t>
            </a:r>
          </a:p>
          <a:p>
            <a:r>
              <a:rPr lang="en-US" sz="1900"/>
              <a:t>Involves </a:t>
            </a:r>
            <a:r>
              <a:rPr lang="en-US" sz="1900" i="1"/>
              <a:t>prime rings</a:t>
            </a:r>
            <a:r>
              <a:rPr lang="en-US" sz="1900"/>
              <a:t> and </a:t>
            </a:r>
            <a:r>
              <a:rPr lang="en-US" sz="1900" i="1"/>
              <a:t>modular exponentiation.</a:t>
            </a:r>
            <a:endParaRPr lang="en-US" sz="1900"/>
          </a:p>
          <a:p>
            <a:r>
              <a:rPr lang="en-US" sz="1900"/>
              <a:t>Security relies on the difficulty of </a:t>
            </a:r>
            <a:r>
              <a:rPr lang="en-US" sz="1900" i="1"/>
              <a:t>factoring large composites.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8F455-BCC3-674C-B6D4-2197D56DB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476" b="1"/>
          <a:stretch/>
        </p:blipFill>
        <p:spPr>
          <a:xfrm>
            <a:off x="5445457" y="1258164"/>
            <a:ext cx="6155141" cy="43654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3935-FE21-7E4A-8D66-44841C2195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988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33FB-F9CA-784C-8BE5-23E1634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Public key is comprised of two integers: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(public modulus)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(public exponent).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Private key is comprised of two integers: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Strictly speaking,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itself is the private key, 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required for decryption, so that is why they’re often packaged together.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3752-7AD5-6342-8F26-5F771FAAFB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210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660B35-6936-694C-A103-9560C565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FAD-9409-0845-A624-8EF1ECBC8E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6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2563-2335-984A-A58E-08BD2DA5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Encryption and 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Encryption of some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Decryption of some encrypted message (ciphertext)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B4741-28C6-AF4F-A997-94FEF6E4D4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27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Observe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So, we just need to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we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</m:t>
                    </m:r>
                  </m:oMath>
                </a14:m>
                <a:r>
                  <a:rPr lang="en-US" dirty="0"/>
                  <a:t> must be one more than some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means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Simplified, this is equivalent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DE36-93E2-7E45-BC43-E20283EDCF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44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D786-35C5-1645-89E5-2DD5D38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Theorem and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Euler’s Theorem states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relatively prime (</a:t>
                </a:r>
                <a:r>
                  <a:rPr lang="en-US" i="1" dirty="0"/>
                  <a:t>coprime) </a:t>
                </a:r>
                <a:r>
                  <a:rPr lang="en-US" dirty="0"/>
                  <a:t>integers, then the following must be true: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apply this to our statement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This, in turn, yields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Thus, we have shown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97B4-5FA3-5041-9D30-C988FF3D61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035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886B-5483-8C48-B039-00DB12F1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Primality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1365-F617-0D42-B2E6-4200898B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6" r="7006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1800" dirty="0"/>
                  <a:t>How can we figure out if a number is prime?</a:t>
                </a:r>
              </a:p>
              <a:p>
                <a:pPr lvl="1"/>
                <a:r>
                  <a:rPr lang="en-US" sz="1800" dirty="0"/>
                  <a:t>We could try to factor it.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1800" dirty="0"/>
                  <a:t> trial divisions.</a:t>
                </a:r>
              </a:p>
              <a:p>
                <a:pPr lvl="1"/>
                <a:r>
                  <a:rPr lang="en-US" sz="1800" dirty="0"/>
                  <a:t>We could use the Sieve of </a:t>
                </a:r>
                <a:r>
                  <a:rPr lang="en-US" sz="1800" dirty="0" err="1"/>
                  <a:t>Erosthosenes</a:t>
                </a:r>
                <a:r>
                  <a:rPr lang="en-US" sz="1800" dirty="0"/>
                  <a:t>,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space.</a:t>
                </a:r>
              </a:p>
              <a:p>
                <a:r>
                  <a:rPr lang="en-US" sz="1800" dirty="0"/>
                  <a:t>We can use a probabilistic test:</a:t>
                </a:r>
              </a:p>
              <a:p>
                <a:pPr lvl="1"/>
                <a:r>
                  <a:rPr lang="en-US" sz="1800" dirty="0"/>
                  <a:t>Fast! But might be wrong (very rare).</a:t>
                </a:r>
              </a:p>
              <a:p>
                <a:pPr lvl="1"/>
                <a:r>
                  <a:rPr lang="en-US" sz="1800" dirty="0"/>
                  <a:t>May be fooled by Carmichael pseudoprimes</a:t>
                </a:r>
              </a:p>
              <a:p>
                <a:pPr lvl="2"/>
                <a:r>
                  <a:rPr lang="en-US" sz="1500" dirty="0"/>
                  <a:t>2887148238050771212671429597130393991977609459279722700926516024197432303799152733116328983144639225941977803110929349655578418949441740933805615113979999421542416933972905423711002751042080134966731755152859226962916775325475044445856101949404200039904432116776619949629539250452698719329070373564032273701278453899126120309244841494728976885406024976768122077071687938121709811322297802059565867</a:t>
                </a:r>
                <a:endParaRPr lang="en-US" sz="1800" dirty="0"/>
              </a:p>
              <a:p>
                <a:r>
                  <a:rPr lang="en-US" sz="1800" dirty="0"/>
                  <a:t>We can use the AKS test, but it is too slow to be practical.</a:t>
                </a:r>
              </a:p>
              <a:p>
                <a:pPr lvl="1"/>
                <a:r>
                  <a:rPr lang="en-US" sz="1800" dirty="0"/>
                  <a:t>Indian scientists </a:t>
                </a:r>
                <a:r>
                  <a:rPr lang="en-US" sz="1800" dirty="0" err="1"/>
                  <a:t>Manindra</a:t>
                </a:r>
                <a:r>
                  <a:rPr lang="en-US" sz="1800" dirty="0"/>
                  <a:t> Agrawal, Neeraj </a:t>
                </a:r>
                <a:r>
                  <a:rPr lang="en-US" sz="1800" dirty="0" err="1"/>
                  <a:t>Kayal</a:t>
                </a:r>
                <a:r>
                  <a:rPr lang="en-US" sz="1800" dirty="0"/>
                  <a:t>, and Nitin Saxena were the first to develop a polynomial time deterministic primality test.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  <a:blipFill>
                <a:blip r:embed="rId3"/>
                <a:stretch>
                  <a:fillRect l="-564" t="-2121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CF100-3E51-8544-821D-F6C60C2F27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4E01-314F-8749-A0B4-E1B72372FF62}"/>
              </a:ext>
            </a:extLst>
          </p:cNvPr>
          <p:cNvSpPr txBox="1"/>
          <p:nvPr/>
        </p:nvSpPr>
        <p:spPr>
          <a:xfrm>
            <a:off x="1904807" y="6352143"/>
            <a:ext cx="29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Manindra</a:t>
            </a:r>
            <a:r>
              <a:rPr lang="en-US" dirty="0">
                <a:solidFill>
                  <a:schemeClr val="bg1"/>
                </a:solidFill>
              </a:rPr>
              <a:t> Agrawal</a:t>
            </a:r>
          </a:p>
        </p:txBody>
      </p:sp>
    </p:spTree>
    <p:extLst>
      <p:ext uri="{BB962C8B-B14F-4D97-AF65-F5344CB8AC3E}">
        <p14:creationId xmlns:p14="http://schemas.microsoft.com/office/powerpoint/2010/main" val="85474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FCA8-41DA-5945-BD4F-00297B1C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45842-C6DE-E84D-93B8-865C81E21119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6B88-F7BB-2A41-828A-E5F5E348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F039-E2DF-EB42-9242-13E052F1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3</a:t>
            </a:fld>
            <a:endParaRPr lang="en-US"/>
          </a:p>
        </p:txBody>
      </p:sp>
      <p:sp>
        <p:nvSpPr>
          <p:cNvPr id="9" name="Cryptography basics">
            <a:extLst>
              <a:ext uri="{FF2B5EF4-FFF2-40B4-BE49-F238E27FC236}">
                <a16:creationId xmlns:a16="http://schemas.microsoft.com/office/drawing/2014/main" id="{0E9F8D2B-1F88-5344-B71C-707B6F576D16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Cryptography Basics</a:t>
            </a:r>
          </a:p>
        </p:txBody>
      </p:sp>
      <p:sp>
        <p:nvSpPr>
          <p:cNvPr id="11" name="Algorithms (E, D) are widely known…">
            <a:extLst>
              <a:ext uri="{FF2B5EF4-FFF2-40B4-BE49-F238E27FC236}">
                <a16:creationId xmlns:a16="http://schemas.microsoft.com/office/drawing/2014/main" id="{C2E2218A-79BE-4C4B-AC04-E5764330848E}"/>
              </a:ext>
            </a:extLst>
          </p:cNvPr>
          <p:cNvSpPr txBox="1">
            <a:spLocks/>
          </p:cNvSpPr>
          <p:nvPr/>
        </p:nvSpPr>
        <p:spPr>
          <a:xfrm>
            <a:off x="5155379" y="226277"/>
            <a:ext cx="6192319" cy="353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Algorithms (E, D) are </a:t>
            </a:r>
            <a:r>
              <a:rPr lang="en-US" sz="2000" i="1" dirty="0"/>
              <a:t>publicly known.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Keys (K</a:t>
            </a:r>
            <a:r>
              <a:rPr lang="en-US" sz="2000" baseline="-25000" dirty="0"/>
              <a:t>E</a:t>
            </a:r>
            <a:r>
              <a:rPr lang="en-US" sz="2000" dirty="0"/>
              <a:t>, K</a:t>
            </a:r>
            <a:r>
              <a:rPr lang="en-US" sz="2000" baseline="-25000" dirty="0"/>
              <a:t>D</a:t>
            </a:r>
            <a:r>
              <a:rPr lang="en-US" sz="2000" dirty="0"/>
              <a:t>) represent a </a:t>
            </a:r>
            <a:r>
              <a:rPr lang="en-US" sz="2000" i="1" dirty="0"/>
              <a:t>shared secret</a:t>
            </a:r>
            <a:r>
              <a:rPr lang="en-US" sz="2000" dirty="0"/>
              <a:t>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ciphertext</a:t>
            </a:r>
            <a:r>
              <a:rPr lang="en-US" sz="2000" dirty="0"/>
              <a:t> should be the only information that’s available to the world.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plaintext</a:t>
            </a:r>
            <a:r>
              <a:rPr lang="en-US" sz="2000" dirty="0"/>
              <a:t> is known only to the people with the keys.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40090-FFA3-AF48-8EAE-838573E739BE}"/>
              </a:ext>
            </a:extLst>
          </p:cNvPr>
          <p:cNvGrpSpPr/>
          <p:nvPr/>
        </p:nvGrpSpPr>
        <p:grpSpPr>
          <a:xfrm>
            <a:off x="4763193" y="4091238"/>
            <a:ext cx="6825662" cy="2014460"/>
            <a:chOff x="2283023" y="4166707"/>
            <a:chExt cx="7751352" cy="2344938"/>
          </a:xfrm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92E4C2BA-BEB6-0944-8405-696AACEF0DB3}"/>
                </a:ext>
              </a:extLst>
            </p:cNvPr>
            <p:cNvSpPr/>
            <p:nvPr/>
          </p:nvSpPr>
          <p:spPr>
            <a:xfrm>
              <a:off x="3961805" y="4777383"/>
              <a:ext cx="991195" cy="759023"/>
            </a:xfrm>
            <a:prstGeom prst="rect">
              <a:avLst/>
            </a:prstGeom>
            <a:solidFill>
              <a:srgbClr val="FFADD6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E</a:t>
              </a:r>
            </a:p>
          </p:txBody>
        </p:sp>
        <p:sp>
          <p:nvSpPr>
            <p:cNvPr id="15" name="D">
              <a:extLst>
                <a:ext uri="{FF2B5EF4-FFF2-40B4-BE49-F238E27FC236}">
                  <a16:creationId xmlns:a16="http://schemas.microsoft.com/office/drawing/2014/main" id="{DAB90580-A852-8245-8E97-46E11092E0C9}"/>
                </a:ext>
              </a:extLst>
            </p:cNvPr>
            <p:cNvSpPr/>
            <p:nvPr/>
          </p:nvSpPr>
          <p:spPr>
            <a:xfrm>
              <a:off x="7390805" y="4777383"/>
              <a:ext cx="991195" cy="759023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D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43DA396-FED5-B946-A498-F5E016B03890}"/>
                </a:ext>
              </a:extLst>
            </p:cNvPr>
            <p:cNvSpPr/>
            <p:nvPr/>
          </p:nvSpPr>
          <p:spPr>
            <a:xfrm>
              <a:off x="4953000" y="5161359"/>
              <a:ext cx="2437805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7" name="C=E(P,KE)">
              <a:extLst>
                <a:ext uri="{FF2B5EF4-FFF2-40B4-BE49-F238E27FC236}">
                  <a16:creationId xmlns:a16="http://schemas.microsoft.com/office/drawing/2014/main" id="{DB647AD3-E7F3-3D4E-9ECA-0910BA91ED6D}"/>
                </a:ext>
              </a:extLst>
            </p:cNvPr>
            <p:cNvSpPr txBox="1"/>
            <p:nvPr/>
          </p:nvSpPr>
          <p:spPr>
            <a:xfrm>
              <a:off x="5313803" y="4658203"/>
              <a:ext cx="1335302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531" i="1" dirty="0"/>
                <a:t>C</a:t>
              </a:r>
              <a:r>
                <a:rPr sz="2531" dirty="0"/>
                <a:t>=E(</a:t>
              </a:r>
              <a:r>
                <a:rPr sz="2531" i="1" dirty="0"/>
                <a:t>P</a:t>
              </a:r>
              <a:r>
                <a:rPr sz="2531" dirty="0"/>
                <a:t>,</a:t>
              </a:r>
              <a:r>
                <a:rPr sz="2531" i="1" dirty="0"/>
                <a:t>KE</a:t>
              </a:r>
              <a:r>
                <a:rPr sz="2531" dirty="0"/>
                <a:t>)</a:t>
              </a:r>
            </a:p>
          </p:txBody>
        </p:sp>
        <p:sp>
          <p:nvSpPr>
            <p:cNvPr id="18" name="P">
              <a:extLst>
                <a:ext uri="{FF2B5EF4-FFF2-40B4-BE49-F238E27FC236}">
                  <a16:creationId xmlns:a16="http://schemas.microsoft.com/office/drawing/2014/main" id="{F5EFA698-F581-E04B-96F8-A6F0AEB6866F}"/>
                </a:ext>
              </a:extLst>
            </p:cNvPr>
            <p:cNvSpPr txBox="1"/>
            <p:nvPr/>
          </p:nvSpPr>
          <p:spPr>
            <a:xfrm>
              <a:off x="2530592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BA939AF-E8A8-7C4A-9ED3-9C94F561E752}"/>
                </a:ext>
              </a:extLst>
            </p:cNvPr>
            <p:cNvSpPr/>
            <p:nvPr/>
          </p:nvSpPr>
          <p:spPr>
            <a:xfrm>
              <a:off x="2865636" y="5161360"/>
              <a:ext cx="1093788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0" name="P">
              <a:extLst>
                <a:ext uri="{FF2B5EF4-FFF2-40B4-BE49-F238E27FC236}">
                  <a16:creationId xmlns:a16="http://schemas.microsoft.com/office/drawing/2014/main" id="{C161F564-E7E7-F446-B7B8-B0BD9630B000}"/>
                </a:ext>
              </a:extLst>
            </p:cNvPr>
            <p:cNvSpPr txBox="1"/>
            <p:nvPr/>
          </p:nvSpPr>
          <p:spPr>
            <a:xfrm>
              <a:off x="9540397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5CA8B79C-22C6-9040-9449-74F8E2AEC60C}"/>
                </a:ext>
              </a:extLst>
            </p:cNvPr>
            <p:cNvSpPr/>
            <p:nvPr/>
          </p:nvSpPr>
          <p:spPr>
            <a:xfrm>
              <a:off x="8382001" y="5161360"/>
              <a:ext cx="1142999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3FC2523-FAF5-6845-AEE6-93E8C550051F}"/>
                </a:ext>
              </a:extLst>
            </p:cNvPr>
            <p:cNvSpPr/>
            <p:nvPr/>
          </p:nvSpPr>
          <p:spPr>
            <a:xfrm>
              <a:off x="4453136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8DAEB6A2-2A8D-0D4D-A994-E8073285F6EE}"/>
                </a:ext>
              </a:extLst>
            </p:cNvPr>
            <p:cNvSpPr/>
            <p:nvPr/>
          </p:nvSpPr>
          <p:spPr>
            <a:xfrm flipH="1">
              <a:off x="7881938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7C4F686-C375-5C4E-8976-C23B30BFCFB0}"/>
                </a:ext>
              </a:extLst>
            </p:cNvPr>
            <p:cNvSpPr/>
            <p:nvPr/>
          </p:nvSpPr>
          <p:spPr>
            <a:xfrm rot="16200000">
              <a:off x="4113609" y="4089797"/>
              <a:ext cx="303610" cy="396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5A3FDEAB-F6ED-7349-A9D2-E2E3C00D2A24}"/>
                </a:ext>
              </a:extLst>
            </p:cNvPr>
            <p:cNvSpPr/>
            <p:nvPr/>
          </p:nvSpPr>
          <p:spPr>
            <a:xfrm rot="16200000">
              <a:off x="8011417" y="4156770"/>
              <a:ext cx="232173" cy="375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6" name="Encryption">
              <a:extLst>
                <a:ext uri="{FF2B5EF4-FFF2-40B4-BE49-F238E27FC236}">
                  <a16:creationId xmlns:a16="http://schemas.microsoft.com/office/drawing/2014/main" id="{0B610621-8B53-2745-A04D-CBDA41F67F94}"/>
                </a:ext>
              </a:extLst>
            </p:cNvPr>
            <p:cNvSpPr txBox="1"/>
            <p:nvPr/>
          </p:nvSpPr>
          <p:spPr>
            <a:xfrm>
              <a:off x="3592391" y="6114933"/>
              <a:ext cx="1258486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Encryption</a:t>
              </a:r>
            </a:p>
          </p:txBody>
        </p:sp>
        <p:sp>
          <p:nvSpPr>
            <p:cNvPr id="27" name="Decryption">
              <a:extLst>
                <a:ext uri="{FF2B5EF4-FFF2-40B4-BE49-F238E27FC236}">
                  <a16:creationId xmlns:a16="http://schemas.microsoft.com/office/drawing/2014/main" id="{90A5601B-6457-A444-8975-57CDEFD74C26}"/>
                </a:ext>
              </a:extLst>
            </p:cNvPr>
            <p:cNvSpPr txBox="1"/>
            <p:nvPr/>
          </p:nvSpPr>
          <p:spPr>
            <a:xfrm>
              <a:off x="7447090" y="6114933"/>
              <a:ext cx="1285738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Decryption</a:t>
              </a:r>
            </a:p>
          </p:txBody>
        </p:sp>
        <p:sp>
          <p:nvSpPr>
            <p:cNvPr id="28" name="Encryption key">
              <a:extLst>
                <a:ext uri="{FF2B5EF4-FFF2-40B4-BE49-F238E27FC236}">
                  <a16:creationId xmlns:a16="http://schemas.microsoft.com/office/drawing/2014/main" id="{2ED9E0FA-1AF9-7D46-9689-31AC744DE9A0}"/>
                </a:ext>
              </a:extLst>
            </p:cNvPr>
            <p:cNvSpPr txBox="1"/>
            <p:nvPr/>
          </p:nvSpPr>
          <p:spPr>
            <a:xfrm>
              <a:off x="2299049" y="4247074"/>
              <a:ext cx="1258486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 dirty="0"/>
                <a:t>Encryption</a:t>
              </a:r>
              <a:br>
                <a:rPr sz="2109" dirty="0"/>
              </a:br>
              <a:r>
                <a:rPr sz="2109" dirty="0"/>
                <a:t>key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B7F35FFA-F469-544A-9EF2-6E5F8653B54C}"/>
                </a:ext>
              </a:extLst>
            </p:cNvPr>
            <p:cNvSpPr/>
            <p:nvPr/>
          </p:nvSpPr>
          <p:spPr>
            <a:xfrm rot="10800000" flipH="1">
              <a:off x="3594299" y="4169244"/>
              <a:ext cx="658013" cy="42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2" y="0"/>
                    <a:pt x="9745" y="5388"/>
                    <a:pt x="9745" y="10777"/>
                  </a:cubicBezTo>
                  <a:cubicBezTo>
                    <a:pt x="9745" y="16165"/>
                    <a:pt x="14617" y="21554"/>
                    <a:pt x="1949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0" name="Decryption key">
              <a:extLst>
                <a:ext uri="{FF2B5EF4-FFF2-40B4-BE49-F238E27FC236}">
                  <a16:creationId xmlns:a16="http://schemas.microsoft.com/office/drawing/2014/main" id="{3C41AC27-B379-504A-853C-0A8FC2DF9315}"/>
                </a:ext>
              </a:extLst>
            </p:cNvPr>
            <p:cNvSpPr txBox="1"/>
            <p:nvPr/>
          </p:nvSpPr>
          <p:spPr>
            <a:xfrm>
              <a:off x="8748637" y="4166707"/>
              <a:ext cx="1285738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/>
                <a:t>Decryption</a:t>
              </a:r>
              <a:br>
                <a:rPr sz="2109"/>
              </a:br>
              <a:r>
                <a:rPr sz="2109"/>
                <a:t>key</a:t>
              </a: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A731CB21-B6D7-EC4E-927A-D5FD339F9147}"/>
                </a:ext>
              </a:extLst>
            </p:cNvPr>
            <p:cNvSpPr/>
            <p:nvPr/>
          </p:nvSpPr>
          <p:spPr>
            <a:xfrm rot="10800000">
              <a:off x="8095659" y="4169416"/>
              <a:ext cx="664365" cy="35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0"/>
                    <a:pt x="9755" y="5389"/>
                    <a:pt x="9755" y="10777"/>
                  </a:cubicBezTo>
                  <a:cubicBezTo>
                    <a:pt x="9755" y="16166"/>
                    <a:pt x="14632" y="21554"/>
                    <a:pt x="1951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2" name="Plaintext">
              <a:extLst>
                <a:ext uri="{FF2B5EF4-FFF2-40B4-BE49-F238E27FC236}">
                  <a16:creationId xmlns:a16="http://schemas.microsoft.com/office/drawing/2014/main" id="{0856B68D-9AB3-224F-9DDA-F38B97CA700D}"/>
                </a:ext>
              </a:extLst>
            </p:cNvPr>
            <p:cNvSpPr/>
            <p:nvPr/>
          </p:nvSpPr>
          <p:spPr>
            <a:xfrm>
              <a:off x="2283024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 cap="rnd">
              <a:solidFill>
                <a:srgbClr val="0433FF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3" name="Plaintext">
              <a:extLst>
                <a:ext uri="{FF2B5EF4-FFF2-40B4-BE49-F238E27FC236}">
                  <a16:creationId xmlns:a16="http://schemas.microsoft.com/office/drawing/2014/main" id="{EDC1ED6C-9FEA-7D45-BE35-A72A4C96F0FE}"/>
                </a:ext>
              </a:extLst>
            </p:cNvPr>
            <p:cNvSpPr/>
            <p:nvPr/>
          </p:nvSpPr>
          <p:spPr>
            <a:xfrm>
              <a:off x="8444508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4" name="Ciphertext">
              <a:extLst>
                <a:ext uri="{FF2B5EF4-FFF2-40B4-BE49-F238E27FC236}">
                  <a16:creationId xmlns:a16="http://schemas.microsoft.com/office/drawing/2014/main" id="{34695619-EA15-2049-9FD0-246C4E73F86B}"/>
                </a:ext>
              </a:extLst>
            </p:cNvPr>
            <p:cNvSpPr/>
            <p:nvPr/>
          </p:nvSpPr>
          <p:spPr>
            <a:xfrm>
              <a:off x="5470922" y="5348883"/>
              <a:ext cx="1562695" cy="55364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Ciphertext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C86FE36-CB99-9E4C-AA96-722A3FFBF490}"/>
              </a:ext>
            </a:extLst>
          </p:cNvPr>
          <p:cNvSpPr txBox="1"/>
          <p:nvPr/>
        </p:nvSpPr>
        <p:spPr>
          <a:xfrm>
            <a:off x="6505757" y="3910590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4E8167-1D2F-1E4D-A07B-A9EFA06239AA}"/>
              </a:ext>
            </a:extLst>
          </p:cNvPr>
          <p:cNvSpPr txBox="1"/>
          <p:nvPr/>
        </p:nvSpPr>
        <p:spPr>
          <a:xfrm>
            <a:off x="9503681" y="390834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D</a:t>
            </a:r>
          </a:p>
        </p:txBody>
      </p:sp>
      <p:pic>
        <p:nvPicPr>
          <p:cNvPr id="37" name="Picture 7" descr="Close-up of a calculator keypad">
            <a:extLst>
              <a:ext uri="{FF2B5EF4-FFF2-40B4-BE49-F238E27FC236}">
                <a16:creationId xmlns:a16="http://schemas.microsoft.com/office/drawing/2014/main" id="{FB987CFD-587C-2B46-93C5-C02FED6F7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A5BAB-610E-5C44-9963-F9CA707A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Greatest Common Divisor (GCD)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29F93F-39B7-A944-B946-C2EA3C80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14948"/>
            <a:ext cx="11496821" cy="19832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28ABB-DA67-EA47-A332-3A0B41BD90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2161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7B888-44CD-8744-98D0-CAD9C3C7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Euler Witness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9B2983-0BAE-3640-94DB-1A11D475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7" r="-1" b="1248"/>
          <a:stretch/>
        </p:blipFill>
        <p:spPr>
          <a:xfrm>
            <a:off x="704320" y="307731"/>
            <a:ext cx="10728261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1747-9C96-0A42-BB8B-3FF1E27818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56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8675-A243-A74D-9331-2FEAB2B0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Miller-Rabin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2B5F7A-B0CD-5A49-B43A-92F6ED37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0" y="307731"/>
            <a:ext cx="1118220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03A0-0F79-DD4F-A9C9-9F9E4EF72A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979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3AE3-4FED-1743-AE97-540E9959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Exponentiation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C403BE6-1E26-8246-B8CA-30011D5E0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6" b="2"/>
          <a:stretch/>
        </p:blipFill>
        <p:spPr>
          <a:xfrm>
            <a:off x="704323" y="307731"/>
            <a:ext cx="10728254" cy="3997637"/>
          </a:xfrm>
          <a:prstGeom prst="rect">
            <a:avLst/>
          </a:prstGeom>
        </p:spPr>
      </p:pic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7D533-28AD-E34D-8849-DC44AAB4A2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6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9D7F-D28B-EC4F-9B58-BA259DE3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Inverses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65D15E-3B6B-3F40-BA61-CCD8D15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3348"/>
            <a:ext cx="11496821" cy="39664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FF0C-A5C6-FE4C-9F6F-828E883079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620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EA-3A6B-3F47-804F-7E153750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3FBC-7F0C-DC46-96DD-5FF156742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: GMP integer object.</a:t>
            </a:r>
          </a:p>
          <a:p>
            <a:pPr lvl="1"/>
            <a:r>
              <a:rPr lang="en-US" sz="2000" dirty="0"/>
              <a:t>Must be initialized before use.</a:t>
            </a:r>
          </a:p>
          <a:p>
            <a:r>
              <a:rPr lang="en-US" sz="2400" dirty="0">
                <a:latin typeface="Courier" pitchFamily="2" charset="0"/>
              </a:rPr>
              <a:t>%</a:t>
            </a:r>
            <a:r>
              <a:rPr lang="en-US" sz="2400" dirty="0" err="1">
                <a:latin typeface="Courier" pitchFamily="2" charset="0"/>
              </a:rPr>
              <a:t>Zd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%Zu</a:t>
            </a:r>
            <a:r>
              <a:rPr lang="en-US" sz="2400" dirty="0"/>
              <a:t>: decimal integer.</a:t>
            </a:r>
          </a:p>
          <a:p>
            <a:pPr lvl="1"/>
            <a:r>
              <a:rPr lang="en-US" sz="2000" dirty="0"/>
              <a:t>No distinction between sign.</a:t>
            </a:r>
          </a:p>
          <a:p>
            <a:r>
              <a:rPr lang="en-US" sz="2400" dirty="0"/>
              <a:t>Can initialize/clear multiple </a:t>
            </a:r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 variables at a time.</a:t>
            </a:r>
          </a:p>
          <a:p>
            <a:pPr lvl="1"/>
            <a:r>
              <a:rPr lang="en-US" sz="2000" dirty="0"/>
              <a:t>Last argument for </a:t>
            </a:r>
            <a:r>
              <a:rPr lang="en-US" sz="2000" dirty="0" err="1">
                <a:latin typeface="Courier" pitchFamily="2" charset="0"/>
              </a:rPr>
              <a:t>mpz_inits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and </a:t>
            </a:r>
            <a:r>
              <a:rPr lang="en-US" sz="2000" dirty="0" err="1">
                <a:latin typeface="Courier" pitchFamily="2" charset="0"/>
              </a:rPr>
              <a:t>mpz_clears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must be </a:t>
            </a:r>
            <a:r>
              <a:rPr lang="en-US" sz="2000" dirty="0">
                <a:latin typeface="Courier" pitchFamily="2" charset="0"/>
              </a:rPr>
              <a:t>NULL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E7D03F3-BBCE-6748-A18C-40318A4C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185" y="833418"/>
            <a:ext cx="4474578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32B5D-6F07-D846-BC65-E17559C57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634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09DD-2972-4B4B-8105-211A0F0F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conjecture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CF169-13E7-C14C-8C82-F09AD03B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Starting from some integer n:</a:t>
            </a:r>
          </a:p>
          <a:p>
            <a:pPr lvl="1"/>
            <a:r>
              <a:rPr lang="en-US" dirty="0"/>
              <a:t>If n is odd, then multiply by 3 and add 1.</a:t>
            </a:r>
          </a:p>
          <a:p>
            <a:pPr lvl="1"/>
            <a:r>
              <a:rPr lang="en-US" dirty="0"/>
              <a:t>If n is even, then divide by 2.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Conjecture: the sequence will always reach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C9F7-FC06-4A4C-9FE1-15F145797C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315CC-A4C2-2948-B470-D9A7DECD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96" y="3595881"/>
            <a:ext cx="3786332" cy="81082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92BC6E-314B-F245-986E-6305DC0C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825625"/>
            <a:ext cx="4247209" cy="4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4621-FCA5-284C-9FDC-10A7AA00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Diffie-Hellman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B6EE-7228-204C-9A5E-869B97560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Prime number </a:t>
            </a:r>
            <a:r>
              <a:rPr lang="en-US" sz="2400" dirty="0">
                <a:latin typeface="Courier" pitchFamily="2" charset="0"/>
              </a:rPr>
              <a:t>p</a:t>
            </a:r>
            <a:r>
              <a:rPr lang="en-US" sz="2400" dirty="0"/>
              <a:t> and generator </a:t>
            </a:r>
            <a:r>
              <a:rPr lang="en-US" sz="2400" dirty="0">
                <a:latin typeface="Courier" pitchFamily="2" charset="0"/>
              </a:rPr>
              <a:t>g</a:t>
            </a:r>
            <a:r>
              <a:rPr lang="en-US" sz="2400" dirty="0"/>
              <a:t> are pre-determined and shared.</a:t>
            </a:r>
          </a:p>
          <a:p>
            <a:pPr lvl="1"/>
            <a:r>
              <a:rPr lang="en-US" sz="2000" dirty="0">
                <a:latin typeface="Courier" pitchFamily="2" charset="0"/>
              </a:rPr>
              <a:t>p</a:t>
            </a:r>
            <a:r>
              <a:rPr lang="en-US" sz="2000" dirty="0"/>
              <a:t> is set from a </a:t>
            </a:r>
            <a:r>
              <a:rPr lang="en-US" sz="2000" i="1" dirty="0" err="1"/>
              <a:t>hexstring</a:t>
            </a:r>
            <a:r>
              <a:rPr lang="en-US" sz="2000" dirty="0"/>
              <a:t>.</a:t>
            </a:r>
          </a:p>
          <a:p>
            <a:r>
              <a:rPr lang="en-US" sz="2400" dirty="0"/>
              <a:t>Alice and Bob randomly generate their own secrets.</a:t>
            </a:r>
          </a:p>
          <a:p>
            <a:pPr lvl="1"/>
            <a:r>
              <a:rPr lang="en-US" sz="2000" dirty="0"/>
              <a:t>Requires GMP’s random state.</a:t>
            </a:r>
          </a:p>
          <a:p>
            <a:r>
              <a:rPr lang="en-US" sz="2400" dirty="0"/>
              <a:t>Compute shared secret with modular exponentiation.</a:t>
            </a:r>
          </a:p>
          <a:p>
            <a:pPr lvl="1"/>
            <a:r>
              <a:rPr lang="en-US" sz="2000" dirty="0"/>
              <a:t>You will implement this in your assignment!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D7AABC-F86D-184D-87E0-1B02C646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0FFB-592D-4F47-AE00-4D1ADD7334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587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5A79-0C50-D547-BD1A-4C361612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Linking libraries with pkg-config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56A80-C47F-434D-AC6F-91CD7E6D5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pkg-config</a:t>
            </a:r>
            <a:r>
              <a:rPr lang="en-US" sz="2000" dirty="0"/>
              <a:t> is a utility used to assist in compiling programs and linking libraries.</a:t>
            </a:r>
          </a:p>
          <a:p>
            <a:r>
              <a:rPr lang="en-US" sz="2400" dirty="0"/>
              <a:t>To get compiler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</a:t>
            </a:r>
            <a:r>
              <a:rPr lang="en-US" sz="1800" dirty="0" err="1">
                <a:latin typeface="Courier" pitchFamily="2" charset="0"/>
              </a:rPr>
              <a:t>cflags</a:t>
            </a:r>
            <a:r>
              <a:rPr lang="en-US" sz="1800" dirty="0">
                <a:latin typeface="Courier" pitchFamily="2" charset="0"/>
              </a:rPr>
              <a:t> &lt;lib&gt;</a:t>
            </a:r>
          </a:p>
          <a:p>
            <a:r>
              <a:rPr lang="en-US" sz="2400" dirty="0"/>
              <a:t>To get linker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--libs &lt;lib&gt;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" pitchFamily="2" charset="0"/>
              </a:rPr>
              <a:t>Makefile</a:t>
            </a:r>
            <a:r>
              <a:rPr lang="en-US" sz="2000" dirty="0"/>
              <a:t> on the right compiles a program using GMP.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9FC55-AAF4-1F45-BCEE-DED4C0FF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93" y="2728055"/>
            <a:ext cx="5178311" cy="2356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118F6-2A59-1746-9DE7-8BA59A9A47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8278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DAF650D6-42EF-49ED-918E-07C35B146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8323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3F222-BA6B-9C44-AA99-70A68D16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How do you attack modern cryptography?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2AB6E-8CC5-0344-B981-7FB3E3C582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1" name="RSA sound.png" descr="RSA sound.png">
            <a:extLst>
              <a:ext uri="{FF2B5EF4-FFF2-40B4-BE49-F238E27FC236}">
                <a16:creationId xmlns:a16="http://schemas.microsoft.com/office/drawing/2014/main" id="{07655EDD-0CB5-664A-B20C-ABEAA07A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4" t="10709" r="3584" b="10709"/>
          <a:stretch>
            <a:fillRect/>
          </a:stretch>
        </p:blipFill>
        <p:spPr>
          <a:xfrm>
            <a:off x="693521" y="4972411"/>
            <a:ext cx="5280598" cy="100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nobody-listens3.jpg" descr="nobody-listens3.jpg">
            <a:extLst>
              <a:ext uri="{FF2B5EF4-FFF2-40B4-BE49-F238E27FC236}">
                <a16:creationId xmlns:a16="http://schemas.microsoft.com/office/drawing/2014/main" id="{AB1889FC-DD4E-FB47-B0D8-BBDB8FDB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55" y="3508207"/>
            <a:ext cx="3119311" cy="12217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56C7444F-4ADA-ED41-9334-6AF4DCA4B930}"/>
              </a:ext>
            </a:extLst>
          </p:cNvPr>
          <p:cNvGrpSpPr/>
          <p:nvPr/>
        </p:nvGrpSpPr>
        <p:grpSpPr>
          <a:xfrm>
            <a:off x="7690661" y="656789"/>
            <a:ext cx="4235804" cy="2446735"/>
            <a:chOff x="0" y="0"/>
            <a:chExt cx="6024253" cy="3479800"/>
          </a:xfrm>
        </p:grpSpPr>
        <p:pic>
          <p:nvPicPr>
            <p:cNvPr id="17" name="security.png" descr="security.png">
              <a:extLst>
                <a:ext uri="{FF2B5EF4-FFF2-40B4-BE49-F238E27FC236}">
                  <a16:creationId xmlns:a16="http://schemas.microsoft.com/office/drawing/2014/main" id="{7AD1CF90-464D-F84E-8682-8346B249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89600" cy="347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http://xkcd.com/538/">
              <a:extLst>
                <a:ext uri="{FF2B5EF4-FFF2-40B4-BE49-F238E27FC236}">
                  <a16:creationId xmlns:a16="http://schemas.microsoft.com/office/drawing/2014/main" id="{0B7065D4-785B-424A-8096-5B19469B2A7C}"/>
                </a:ext>
              </a:extLst>
            </p:cNvPr>
            <p:cNvSpPr txBox="1"/>
            <p:nvPr/>
          </p:nvSpPr>
          <p:spPr>
            <a:xfrm rot="16200000">
              <a:off x="4880919" y="1565492"/>
              <a:ext cx="1937854" cy="34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25"/>
                <a:t>http://xkcd.com/538/</a:t>
              </a:r>
            </a:p>
          </p:txBody>
        </p:sp>
      </p:grpSp>
      <p:pic>
        <p:nvPicPr>
          <p:cNvPr id="19" name="web_manykeys-acoustic.jpg" descr="web_manykeys-acoustic.jpg">
            <a:extLst>
              <a:ext uri="{FF2B5EF4-FFF2-40B4-BE49-F238E27FC236}">
                <a16:creationId xmlns:a16="http://schemas.microsoft.com/office/drawing/2014/main" id="{438FFB6E-4128-2740-9037-DCBE8BFFA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9" y="1501074"/>
            <a:ext cx="1578030" cy="306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You Cheat!">
            <a:extLst>
              <a:ext uri="{FF2B5EF4-FFF2-40B4-BE49-F238E27FC236}">
                <a16:creationId xmlns:a16="http://schemas.microsoft.com/office/drawing/2014/main" id="{D6E29F4D-3A2A-9943-AB82-0FCC9430FB3E}"/>
              </a:ext>
            </a:extLst>
          </p:cNvPr>
          <p:cNvSpPr txBox="1"/>
          <p:nvPr/>
        </p:nvSpPr>
        <p:spPr>
          <a:xfrm rot="19680000">
            <a:off x="4334300" y="1927754"/>
            <a:ext cx="3523401" cy="102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8800">
                <a:solidFill>
                  <a:srgbClr val="FF26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6187" dirty="0"/>
              <a:t>You Cheat!</a:t>
            </a:r>
          </a:p>
        </p:txBody>
      </p:sp>
    </p:spTree>
    <p:extLst>
      <p:ext uri="{BB962C8B-B14F-4D97-AF65-F5344CB8AC3E}">
        <p14:creationId xmlns:p14="http://schemas.microsoft.com/office/powerpoint/2010/main" val="34169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FA931-E266-3F4F-9DFD-679CD2BC9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1A03E-2ADC-724F-B80B-0118240D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Caesar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A5C60-F1E6-F44C-ABDD-94A7FC4D4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Reputed to have been used during the </a:t>
            </a:r>
            <a:r>
              <a:rPr lang="en-US" sz="2000" i="1" dirty="0">
                <a:solidFill>
                  <a:srgbClr val="FFFFFF"/>
                </a:solidFill>
              </a:rPr>
              <a:t>Gallic Wars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Replaces each letter with the letter three positions down, thus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It uses </a:t>
            </a:r>
            <a:r>
              <a:rPr lang="en-US" sz="1600" i="1" dirty="0">
                <a:solidFill>
                  <a:srgbClr val="FFFFFF"/>
                </a:solidFill>
              </a:rPr>
              <a:t>modular arithmetic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did they use three?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Perhaps ancient Romans were not as good at arithmetic as the Greeks.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↓ ↓  ↓   ↓   ↓ ↓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X Y Z A B C D E F G H I K L M N O P Q R S T V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 ↓ ↓ ↓   ↓ ↓  ↓  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1B43C-38AE-4D4B-8451-0DA5D3CD26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9CD9B7E-DA27-D14B-B17D-94ECDDEC3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9091" r="19748" b="-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AB19B7-BB43-F849-9135-8210D7A8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09B95-3137-3145-88DD-7E43B04CD4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95573" y="6356350"/>
            <a:ext cx="65200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42FB-5943-6049-AE2A-4C0686C676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896600" y="635635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47A55C-D137-174D-A1D2-1FB857849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1D6E64C-D81B-3B4E-ACEC-448CFF08B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4" b="-2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CDFD-A86E-DF4C-B7BB-E5FF995B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Caesar Cipher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F156-6FB9-C249-AAC9-95F033D3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Traditionally, the Caesar cipher replaces each letter with the letter three letters down.</a:t>
            </a:r>
          </a:p>
          <a:p>
            <a:r>
              <a:rPr lang="en-US" sz="1700">
                <a:solidFill>
                  <a:schemeClr val="bg1"/>
                </a:solidFill>
              </a:rPr>
              <a:t>This is a monoalphabetic substitution cipher.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5E5C-6078-BA47-A128-E214ED76F6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0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Unbreakable codes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Unbreakable Codes</a:t>
            </a:r>
          </a:p>
        </p:txBody>
      </p:sp>
      <p:pic>
        <p:nvPicPr>
          <p:cNvPr id="1026" name="Picture 2" descr="claude shannon | (Roughly) Daily">
            <a:extLst>
              <a:ext uri="{FF2B5EF4-FFF2-40B4-BE49-F238E27FC236}">
                <a16:creationId xmlns:a16="http://schemas.microsoft.com/office/drawing/2014/main" id="{16130FB3-C122-9E46-81B6-2046D6C8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7694" b="-2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There is such a thing as an unbreakable code: one-time pad…"/>
          <p:cNvSpPr txBox="1"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There </a:t>
            </a:r>
            <a:r>
              <a:rPr lang="en-US" sz="1400" i="1"/>
              <a:t>is</a:t>
            </a:r>
            <a:r>
              <a:rPr lang="en-US" sz="1400"/>
              <a:t> such a thing as an unbreakable code: It’s called the </a:t>
            </a:r>
            <a:r>
              <a:rPr lang="en-US" sz="1400" i="1"/>
              <a:t>one-time pad.</a:t>
            </a:r>
          </a:p>
          <a:p>
            <a:pPr lvl="1"/>
            <a:r>
              <a:rPr lang="en-US" sz="1400"/>
              <a:t>Use a </a:t>
            </a:r>
            <a:r>
              <a:rPr lang="en-US" sz="1400" i="1"/>
              <a:t>truly random key as long as the message</a:t>
            </a:r>
            <a:r>
              <a:rPr lang="en-US" sz="1400"/>
              <a:t> to be encoded.</a:t>
            </a:r>
          </a:p>
          <a:p>
            <a:pPr lvl="2"/>
            <a:r>
              <a:rPr lang="en-US" sz="1400"/>
              <a:t>XOR the message with the key a bit at a time.</a:t>
            </a:r>
          </a:p>
          <a:p>
            <a:r>
              <a:rPr lang="en-US" sz="1400"/>
              <a:t>Code is unbreakable because</a:t>
            </a:r>
          </a:p>
          <a:p>
            <a:pPr lvl="1"/>
            <a:r>
              <a:rPr lang="en-US" sz="1400"/>
              <a:t>Key could be any string of bits.</a:t>
            </a:r>
          </a:p>
          <a:p>
            <a:pPr lvl="1"/>
            <a:r>
              <a:rPr lang="en-US" sz="1400"/>
              <a:t>The message could be </a:t>
            </a:r>
            <a:r>
              <a:rPr lang="en-US" sz="1400" i="1"/>
              <a:t>any message </a:t>
            </a:r>
            <a:r>
              <a:rPr lang="en-US" sz="1400"/>
              <a:t>given the appropriate key.</a:t>
            </a:r>
          </a:p>
          <a:p>
            <a:r>
              <a:rPr lang="en-US" sz="1400" i="1"/>
              <a:t>Difficulty</a:t>
            </a:r>
            <a:r>
              <a:rPr lang="en-US" sz="1400"/>
              <a:t>: distributing the key is as hard as distributing message.</a:t>
            </a:r>
          </a:p>
          <a:p>
            <a:pPr lvl="1"/>
            <a:r>
              <a:rPr lang="en-US" sz="1400"/>
              <a:t>May be easier because of timing</a:t>
            </a:r>
          </a:p>
          <a:p>
            <a:r>
              <a:rPr lang="en-US" sz="1400" i="1"/>
              <a:t>Difficulty</a:t>
            </a:r>
            <a:r>
              <a:rPr lang="en-US" sz="1400"/>
              <a:t>: generating truly random bits.</a:t>
            </a:r>
          </a:p>
          <a:p>
            <a:pPr lvl="1"/>
            <a:r>
              <a:rPr lang="en-US" sz="1400"/>
              <a:t>What does it mean to be random?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58A2E-9C0F-FB4B-BCB8-C842F41E16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C2B93-CDF6-FB4E-A497-FF69860C681D}"/>
              </a:ext>
            </a:extLst>
          </p:cNvPr>
          <p:cNvSpPr txBox="1"/>
          <p:nvPr/>
        </p:nvSpPr>
        <p:spPr>
          <a:xfrm>
            <a:off x="4356847" y="5997388"/>
            <a:ext cx="17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Claude Shannon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odern encryption algorithms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Modern Encryption </a:t>
            </a:r>
            <a:r>
              <a:rPr lang="en-US" dirty="0"/>
              <a:t>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lgorithms</a:t>
            </a:r>
          </a:p>
        </p:txBody>
      </p:sp>
      <p:sp>
        <p:nvSpPr>
          <p:cNvPr id="334" name="Data Encryption Standard (DES)…"/>
          <p:cNvSpPr txBox="1"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Data Encryption Standard (DES) (1977)</a:t>
            </a:r>
          </a:p>
          <a:p>
            <a:pPr lvl="1"/>
            <a:r>
              <a:rPr lang="en-US" sz="1700" dirty="0"/>
              <a:t>Uses 56-bit keys</a:t>
            </a:r>
          </a:p>
          <a:p>
            <a:pPr lvl="1"/>
            <a:r>
              <a:rPr lang="en-US" sz="1700" dirty="0"/>
              <a:t>Same key is used to encrypt &amp; decrypt</a:t>
            </a:r>
          </a:p>
          <a:p>
            <a:pPr lvl="1"/>
            <a:r>
              <a:rPr lang="en-US" sz="2100" dirty="0"/>
              <a:t>Needed to try 2</a:t>
            </a:r>
            <a:r>
              <a:rPr lang="en-US" sz="2100" baseline="31999" dirty="0"/>
              <a:t>55</a:t>
            </a:r>
            <a:r>
              <a:rPr lang="en-US" sz="2100" dirty="0"/>
              <a:t> different keys, on average</a:t>
            </a:r>
          </a:p>
          <a:p>
            <a:pPr lvl="2"/>
            <a:r>
              <a:rPr lang="en-US" sz="1700" dirty="0"/>
              <a:t>But… Modern computers can try millions of keys per second with special hardware</a:t>
            </a:r>
          </a:p>
          <a:p>
            <a:r>
              <a:rPr lang="en-US" sz="1700" dirty="0"/>
              <a:t>Current algorithms (AES) use at least 128-bit keys</a:t>
            </a:r>
          </a:p>
          <a:p>
            <a:pPr lvl="1"/>
            <a:r>
              <a:rPr lang="en-US" sz="1700" dirty="0"/>
              <a:t>Adding one bit to the key makes it twice as hard to guess</a:t>
            </a:r>
          </a:p>
          <a:p>
            <a:pPr lvl="1"/>
            <a:r>
              <a:rPr lang="en-US" sz="1700" dirty="0"/>
              <a:t>Must try 2</a:t>
            </a:r>
            <a:r>
              <a:rPr lang="en-US" sz="1700" baseline="31999" dirty="0"/>
              <a:t>127</a:t>
            </a:r>
            <a:r>
              <a:rPr lang="en-US" sz="1700" dirty="0"/>
              <a:t> keys, on average, to find the right one</a:t>
            </a:r>
          </a:p>
          <a:p>
            <a:pPr lvl="1"/>
            <a:r>
              <a:rPr lang="en-US" sz="1700" dirty="0"/>
              <a:t>At 10</a:t>
            </a:r>
            <a:r>
              <a:rPr lang="en-US" sz="1700" baseline="31999" dirty="0"/>
              <a:t>15</a:t>
            </a:r>
            <a:r>
              <a:rPr lang="en-US" sz="1700" dirty="0"/>
              <a:t> keys per second, this would require over 10</a:t>
            </a:r>
            <a:r>
              <a:rPr lang="en-US" sz="1700" baseline="31999" dirty="0"/>
              <a:t>21</a:t>
            </a:r>
            <a:r>
              <a:rPr lang="en-US" sz="1700" dirty="0"/>
              <a:t> seconds, or 1,000 billion years!</a:t>
            </a:r>
          </a:p>
          <a:p>
            <a:pPr lvl="1"/>
            <a:r>
              <a:rPr lang="en-US" sz="1700" dirty="0"/>
              <a:t>Modern encryption isn’t usually broken by brute force…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9AD0A-6731-404F-93D7-DB1952AF9D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tar, outdoor object, dark, blurry&#10;&#10;Description automatically generated">
            <a:extLst>
              <a:ext uri="{FF2B5EF4-FFF2-40B4-BE49-F238E27FC236}">
                <a16:creationId xmlns:a16="http://schemas.microsoft.com/office/drawing/2014/main" id="{EB764E13-074F-9647-833C-4CE1DC3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7D5F5-3EE6-5140-A5FF-274467ED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Attacking AES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</p:spPr>
            <p:txBody>
              <a:bodyPr>
                <a:noAutofit/>
              </a:bodyPr>
              <a:lstStyle/>
              <a:p>
                <a:r>
                  <a:rPr lang="en-US" sz="1400" dirty="0"/>
                  <a:t>Suppose that we have an infinitely fast computer,</a:t>
                </a:r>
              </a:p>
              <a:p>
                <a:pPr lvl="1"/>
                <a:r>
                  <a:rPr lang="en-US" sz="1400" dirty="0"/>
                  <a:t>But such a computer must still consume energy.</a:t>
                </a:r>
              </a:p>
              <a:p>
                <a:r>
                  <a:rPr lang="en-US" sz="1400" dirty="0"/>
                  <a:t>There is a fundamental limit on the energy required to flip a bit.</a:t>
                </a:r>
              </a:p>
              <a:p>
                <a:r>
                  <a:rPr lang="en-US" sz="1400" dirty="0"/>
                  <a:t>The </a:t>
                </a:r>
                <a:r>
                  <a:rPr lang="en-US" sz="1400" dirty="0" err="1"/>
                  <a:t>Landauer</a:t>
                </a:r>
                <a:r>
                  <a:rPr lang="en-US" sz="1400" dirty="0"/>
                  <a:t> principle says that the energy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required to flip a bit: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1400" dirty="0"/>
                  <a:t> Joules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=1.38 × 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~ 293</m:t>
                    </m:r>
                  </m:oMath>
                </a14:m>
                <a:endParaRPr lang="en-US" sz="1400" dirty="0"/>
              </a:p>
              <a:p>
                <a:pPr>
                  <a:defRPr sz="2400"/>
                </a:pPr>
                <a:r>
                  <a:rPr lang="en-US" sz="1400" dirty="0"/>
                  <a:t>128-bit AES would require all the electric power of the USA for more than a year.</a:t>
                </a:r>
              </a:p>
              <a:p>
                <a:pPr>
                  <a:defRPr sz="2400"/>
                </a:pPr>
                <a:r>
                  <a:rPr lang="en-US" sz="1400" dirty="0"/>
                  <a:t>192-bit AES would require 1000 times annual solar flux.</a:t>
                </a:r>
              </a:p>
              <a:p>
                <a:pPr>
                  <a:defRPr sz="2400"/>
                </a:pPr>
                <a:r>
                  <a:rPr lang="en-US" sz="1400" dirty="0"/>
                  <a:t>256-bit AES would require more energy than a </a:t>
                </a:r>
                <a:r>
                  <a:rPr lang="en-US" sz="1400" i="1" dirty="0">
                    <a:ea typeface="Helvetica"/>
                    <a:cs typeface="Helvetica"/>
                    <a:sym typeface="Helvetica"/>
                  </a:rPr>
                  <a:t>billion</a:t>
                </a:r>
                <a:r>
                  <a:rPr lang="en-US" sz="1400" i="1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sz="1400" dirty="0"/>
                  <a:t>supernovae.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  <a:blipFill>
                <a:blip r:embed="rId3"/>
                <a:stretch>
                  <a:fillRect l="-276" t="-1038" r="-1105"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7E89-E4ED-5B4E-9464-0C0649B7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fld id="{BD5091E3-80B2-9847-A2D2-D00E39717BB6}" type="datetime1">
              <a:rPr lang="en-US" smtClean="0">
                <a:solidFill>
                  <a:srgbClr val="FFFFFF"/>
                </a:solidFill>
              </a:rPr>
              <a:t>2/7/23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BB16-0585-1842-AEDC-5EE855A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91D2-0BFB-C74A-B2CE-DE0A480F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20" name="128-bit AES would require…">
            <a:extLst>
              <a:ext uri="{FF2B5EF4-FFF2-40B4-BE49-F238E27FC236}">
                <a16:creationId xmlns:a16="http://schemas.microsoft.com/office/drawing/2014/main" id="{CC60E603-BFA2-EA41-9AEB-5971DDED667D}"/>
              </a:ext>
            </a:extLst>
          </p:cNvPr>
          <p:cNvSpPr/>
          <p:nvPr/>
        </p:nvSpPr>
        <p:spPr>
          <a:xfrm>
            <a:off x="4038599" y="5701951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>
              <a:defRPr sz="24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/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&gt;1.38×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×293 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≈1.62×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 Joules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blipFill>
                <a:blip r:embed="rId4"/>
                <a:stretch>
                  <a:fillRect l="-1168" t="-21739" r="-163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28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C465-641D-6B4B-A6A1-C1903C1C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Simon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Simon is a family of lightweight block ciphers publicly released by the National Security Agency (NSA).</a:t>
                </a:r>
              </a:p>
              <a:p>
                <a:r>
                  <a:rPr lang="en-US" sz="2000" dirty="0"/>
                  <a:t>Simon is a balanced </a:t>
                </a:r>
                <a:r>
                  <a:rPr lang="en-US" sz="2000" i="1" dirty="0"/>
                  <a:t>Feistel</a:t>
                </a:r>
                <a:r>
                  <a:rPr lang="en-US" sz="2000" dirty="0"/>
                  <a:t> cipher with 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-bit word, and therefore the block length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As of 2018, no successful attack on full-round Simon of any variant is known.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2"/>
                <a:stretch>
                  <a:fillRect l="-983" t="-2013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7A0EAC11-A749-4D44-A4C4-C0EA321C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605210"/>
            <a:ext cx="4736963" cy="54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E95D6-147E-CF45-B758-74495CCC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ED3C-23D7-7045-B289-0A0DB52C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fld id="{77009165-805B-3841-BA4B-2D627E4987B5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2/7/23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FF42-8F23-D644-9A92-93A82D17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98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2642</TotalTime>
  <Words>2156</Words>
  <Application>Microsoft Macintosh PowerPoint</Application>
  <PresentationFormat>Widescreen</PresentationFormat>
  <Paragraphs>338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Courier</vt:lpstr>
      <vt:lpstr>Helvetica</vt:lpstr>
      <vt:lpstr>Herculanum</vt:lpstr>
      <vt:lpstr>Impact</vt:lpstr>
      <vt:lpstr>Tw Cen MT</vt:lpstr>
      <vt:lpstr>Office Theme</vt:lpstr>
      <vt:lpstr>1_Office Theme</vt:lpstr>
      <vt:lpstr>Security &amp; Cryptography</vt:lpstr>
      <vt:lpstr>Cryptography</vt:lpstr>
      <vt:lpstr>PowerPoint Presentation</vt:lpstr>
      <vt:lpstr>Caesar Cipher</vt:lpstr>
      <vt:lpstr>Caesar Cipher</vt:lpstr>
      <vt:lpstr>Unbreakable Codes</vt:lpstr>
      <vt:lpstr>Modern Encryption Algorithms</vt:lpstr>
      <vt:lpstr>Attacking AES</vt:lpstr>
      <vt:lpstr>Simon</vt:lpstr>
      <vt:lpstr>Simon  (key schedule)</vt:lpstr>
      <vt:lpstr>Simon  (encrypt &amp; decrypt)</vt:lpstr>
      <vt:lpstr>Public-key Cryptography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RSA</vt:lpstr>
      <vt:lpstr>PowerPoint Presentation</vt:lpstr>
      <vt:lpstr>PowerPoint Presentation</vt:lpstr>
      <vt:lpstr>PowerPoint Presentation</vt:lpstr>
      <vt:lpstr>Attacking RSA</vt:lpstr>
      <vt:lpstr>RSA</vt:lpstr>
      <vt:lpstr>RSA – Key Generation</vt:lpstr>
      <vt:lpstr>PowerPoint Presentation</vt:lpstr>
      <vt:lpstr>RSA – Encryption and Decryption</vt:lpstr>
      <vt:lpstr>Proof that D(E(m))=E(D(m))=m</vt:lpstr>
      <vt:lpstr>Euler’s Theorem and RSA</vt:lpstr>
      <vt:lpstr>Primality Testing</vt:lpstr>
      <vt:lpstr>Greatest Common Divisor (GCD)</vt:lpstr>
      <vt:lpstr>Euler Witness</vt:lpstr>
      <vt:lpstr>Miller-Rabin</vt:lpstr>
      <vt:lpstr>Modular Exponentiation</vt:lpstr>
      <vt:lpstr>Modular Inverses</vt:lpstr>
      <vt:lpstr>Fibonacci in GMP</vt:lpstr>
      <vt:lpstr>Collatz conjecture in GMP</vt:lpstr>
      <vt:lpstr>Diffie-Hellman in GMP</vt:lpstr>
      <vt:lpstr>Linking libraries with pkg-config</vt:lpstr>
      <vt:lpstr>How do you attack modern cryptography?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Darrell Long</dc:creator>
  <cp:lastModifiedBy>Darrell Long</cp:lastModifiedBy>
  <cp:revision>127</cp:revision>
  <cp:lastPrinted>2021-11-12T04:54:50Z</cp:lastPrinted>
  <dcterms:created xsi:type="dcterms:W3CDTF">2021-05-25T02:32:40Z</dcterms:created>
  <dcterms:modified xsi:type="dcterms:W3CDTF">2023-02-08T05:35:13Z</dcterms:modified>
</cp:coreProperties>
</file>